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1" autoAdjust="0"/>
  </p:normalViewPr>
  <p:slideViewPr>
    <p:cSldViewPr>
      <p:cViewPr>
        <p:scale>
          <a:sx n="122" d="100"/>
          <a:sy n="122" d="100"/>
        </p:scale>
        <p:origin x="250" y="-19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8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3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7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E1A2-8A2C-418E-8A0B-D6327C6F4B6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88F6-B18F-4A42-B69B-70ACB34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emf"/><Relationship Id="rId3" Type="http://schemas.openxmlformats.org/officeDocument/2006/relationships/image" Target="../media/image3.png"/><Relationship Id="rId7" Type="http://schemas.openxmlformats.org/officeDocument/2006/relationships/image" Target="../media/image1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.wmf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7.emf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minegrig@yephi.a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284" y="990600"/>
            <a:ext cx="7811916" cy="914400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GALLIUM-68 </a:t>
            </a:r>
            <a:r>
              <a:rPr lang="en-GB" sz="1600" b="1" dirty="0">
                <a:cs typeface="Arial" panose="020B0604020202020204" pitchFamily="34" charset="0"/>
              </a:rPr>
              <a:t>MEDICAL ISOTOPE PRODUCTION USING C18 CYCLOTRON PROTON </a:t>
            </a:r>
            <a:r>
              <a:rPr lang="en-GB" sz="1600" b="1" dirty="0" smtClean="0">
                <a:cs typeface="Arial" panose="020B0604020202020204" pitchFamily="34" charset="0"/>
              </a:rPr>
              <a:t>BEAM</a:t>
            </a:r>
            <a:br>
              <a:rPr lang="en-GB" sz="1600" b="1" dirty="0" smtClean="0">
                <a:cs typeface="Arial" panose="020B0604020202020204" pitchFamily="34" charset="0"/>
              </a:rPr>
            </a:br>
            <a:r>
              <a:rPr lang="en-GB" sz="1600" b="1" dirty="0" smtClean="0">
                <a:cs typeface="Arial" panose="020B0604020202020204" pitchFamily="34" charset="0"/>
              </a:rPr>
              <a:t>Armine </a:t>
            </a:r>
            <a:r>
              <a:rPr lang="en-GB" sz="1600" b="1" dirty="0" err="1" smtClean="0">
                <a:cs typeface="Arial" panose="020B0604020202020204" pitchFamily="34" charset="0"/>
              </a:rPr>
              <a:t>Grigoryan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6"/>
          <a:stretch/>
        </p:blipFill>
        <p:spPr>
          <a:xfrm>
            <a:off x="2997262" y="0"/>
            <a:ext cx="6146738" cy="1219200"/>
          </a:xfrm>
          <a:prstGeom prst="rect">
            <a:avLst/>
          </a:prstGeom>
        </p:spPr>
      </p:pic>
      <p:pic>
        <p:nvPicPr>
          <p:cNvPr id="1032" name="Picture 8" descr="12th International Symposium &quot;Optics &amp; its applications&quot; (OPTICS-12) (15-19  October 2024): Overview · Ind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1331"/>
            <a:ext cx="2478718" cy="110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1268"/>
            <a:ext cx="5247573" cy="1289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04770"/>
              </p:ext>
            </p:extLst>
          </p:nvPr>
        </p:nvGraphicFramePr>
        <p:xfrm>
          <a:off x="2343387" y="3124200"/>
          <a:ext cx="2533413" cy="193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Graph" r:id="rId6" imgW="3926541" imgH="3012141" progId="Origin95.Graph">
                  <p:embed/>
                </p:oleObj>
              </mc:Choice>
              <mc:Fallback>
                <p:oleObj name="Graph" r:id="rId6" imgW="3926541" imgH="3012141" progId="Origin95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387" y="3124200"/>
                        <a:ext cx="2533413" cy="1938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5" y="5224569"/>
            <a:ext cx="3352693" cy="947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2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7036" r="5493" b="31576"/>
          <a:stretch/>
        </p:blipFill>
        <p:spPr bwMode="auto">
          <a:xfrm>
            <a:off x="3807631" y="5212455"/>
            <a:ext cx="992969" cy="95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11493"/>
              </p:ext>
            </p:extLst>
          </p:nvPr>
        </p:nvGraphicFramePr>
        <p:xfrm>
          <a:off x="-42792" y="3057839"/>
          <a:ext cx="2576420" cy="197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Graph" r:id="rId10" imgW="3926541" imgH="3012141" progId="Origin95.Graph">
                  <p:embed/>
                </p:oleObj>
              </mc:Choice>
              <mc:Fallback>
                <p:oleObj name="Graph" r:id="rId10" imgW="3926541" imgH="3012141" progId="Origin95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792" y="3057839"/>
                        <a:ext cx="2576420" cy="1971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57200" y="49199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i="1" dirty="0" smtClean="0">
                <a:solidFill>
                  <a:schemeClr val="tx1"/>
                </a:solidFill>
              </a:rPr>
              <a:t>The proton-induced reactions in natural Zn &amp; in enriched ⁶⁸Zn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618163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100" i="1" dirty="0" smtClean="0">
                <a:solidFill>
                  <a:schemeClr val="tx1"/>
                </a:solidFill>
              </a:rPr>
              <a:t>(a</a:t>
            </a:r>
            <a:r>
              <a:rPr lang="en-GB" sz="1100" i="1" dirty="0" smtClean="0">
                <a:solidFill>
                  <a:schemeClr val="tx1"/>
                </a:solidFill>
              </a:rPr>
              <a:t>) </a:t>
            </a:r>
            <a:r>
              <a:rPr lang="en-GB" sz="1100" i="1" dirty="0" smtClean="0">
                <a:solidFill>
                  <a:schemeClr val="tx1"/>
                </a:solidFill>
              </a:rPr>
              <a:t>DLT </a:t>
            </a:r>
            <a:r>
              <a:rPr lang="en-GB" sz="1100" i="1" dirty="0" smtClean="0">
                <a:solidFill>
                  <a:schemeClr val="tx1"/>
                </a:solidFill>
              </a:rPr>
              <a:t>(Double Linear Target</a:t>
            </a:r>
            <a:r>
              <a:rPr lang="en-GB" sz="1100" i="1" dirty="0" smtClean="0">
                <a:solidFill>
                  <a:schemeClr val="tx1"/>
                </a:solidFill>
              </a:rPr>
              <a:t>), </a:t>
            </a:r>
            <a:r>
              <a:rPr lang="en-GB" sz="1100" i="1" dirty="0" smtClean="0">
                <a:solidFill>
                  <a:schemeClr val="tx1"/>
                </a:solidFill>
              </a:rPr>
              <a:t>(b</a:t>
            </a:r>
            <a:r>
              <a:rPr lang="en-GB" sz="1100" i="1" dirty="0" smtClean="0">
                <a:solidFill>
                  <a:schemeClr val="tx1"/>
                </a:solidFill>
              </a:rPr>
              <a:t>) </a:t>
            </a:r>
            <a:r>
              <a:rPr lang="en-GB" sz="1100" i="1" dirty="0" smtClean="0">
                <a:solidFill>
                  <a:schemeClr val="tx1"/>
                </a:solidFill>
              </a:rPr>
              <a:t>DAT (Double Axial Target</a:t>
            </a:r>
            <a:r>
              <a:rPr lang="en-GB" sz="1100" i="1" dirty="0" smtClean="0">
                <a:solidFill>
                  <a:schemeClr val="tx1"/>
                </a:solidFill>
              </a:rPr>
              <a:t>), (</a:t>
            </a:r>
            <a:r>
              <a:rPr lang="en-GB" sz="1100" i="1" dirty="0" smtClean="0">
                <a:solidFill>
                  <a:schemeClr val="tx1"/>
                </a:solidFill>
              </a:rPr>
              <a:t>c) A zinc powder target pressed into a niobium target holder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27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35388" r="3449" b="3875"/>
          <a:stretch/>
        </p:blipFill>
        <p:spPr bwMode="auto">
          <a:xfrm>
            <a:off x="5175741" y="3228234"/>
            <a:ext cx="3606263" cy="1419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5400" y="4691390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i="1" dirty="0" smtClean="0"/>
              <a:t>The </a:t>
            </a:r>
            <a:r>
              <a:rPr lang="en-GB" sz="1100" i="1" dirty="0"/>
              <a:t>IBA C18 cyclotron </a:t>
            </a:r>
            <a:r>
              <a:rPr lang="en-GB" sz="1100" i="1" dirty="0"/>
              <a:t>&amp;</a:t>
            </a:r>
            <a:r>
              <a:rPr lang="en-GB" sz="1100" i="1" dirty="0" smtClean="0"/>
              <a:t> </a:t>
            </a:r>
            <a:r>
              <a:rPr lang="en-GB" sz="1100" i="1" dirty="0"/>
              <a:t>beamline for experimental research</a:t>
            </a:r>
            <a:endParaRPr lang="en-US" sz="1100" i="1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92674" y="4995542"/>
            <a:ext cx="1711281" cy="1481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91" y="4998203"/>
            <a:ext cx="1794176" cy="1478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12080" y="6520190"/>
            <a:ext cx="3627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KATIL Dissolution Station &amp; JINJ Purification Station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5"/>
          <a:srcRect b="7649"/>
          <a:stretch/>
        </p:blipFill>
        <p:spPr>
          <a:xfrm>
            <a:off x="6409749" y="1524000"/>
            <a:ext cx="2338387" cy="14478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239000" y="2927034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/>
              <a:t>PET CT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27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622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350941" cy="97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9400" y="3866459"/>
            <a:ext cx="2882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Organizers and sponsors</a:t>
            </a:r>
            <a:endParaRPr lang="en-US" sz="2000" b="1" i="1" dirty="0"/>
          </a:p>
        </p:txBody>
      </p:sp>
      <p:sp>
        <p:nvSpPr>
          <p:cNvPr id="7" name="Rectangle 6"/>
          <p:cNvSpPr/>
          <p:nvPr/>
        </p:nvSpPr>
        <p:spPr>
          <a:xfrm>
            <a:off x="4419600" y="4875074"/>
            <a:ext cx="4442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i="1" dirty="0"/>
              <a:t>AANL (</a:t>
            </a:r>
            <a:r>
              <a:rPr lang="en-GB" b="1" i="1" dirty="0" err="1"/>
              <a:t>YerPhI</a:t>
            </a:r>
            <a:r>
              <a:rPr lang="en-GB" b="1" i="1" dirty="0"/>
              <a:t>), IRP Department</a:t>
            </a:r>
          </a:p>
          <a:p>
            <a:pPr algn="r"/>
            <a:r>
              <a:rPr lang="en-GB" b="1" i="1" dirty="0"/>
              <a:t>Armine </a:t>
            </a:r>
            <a:r>
              <a:rPr lang="en-GB" b="1" i="1" dirty="0" err="1"/>
              <a:t>Grigoryan</a:t>
            </a:r>
            <a:endParaRPr lang="en-GB" b="1" i="1" dirty="0"/>
          </a:p>
          <a:p>
            <a:pPr algn="r"/>
            <a:r>
              <a:rPr lang="en-GB" b="1" i="1" dirty="0"/>
              <a:t>Email: </a:t>
            </a:r>
            <a:r>
              <a:rPr lang="en-GB" b="1" i="1" dirty="0" smtClean="0">
                <a:hlinkClick r:id="rId3"/>
              </a:rPr>
              <a:t>arminegrig@yephi.am</a:t>
            </a:r>
            <a:endParaRPr lang="en-US" b="1" i="1" dirty="0" smtClean="0"/>
          </a:p>
          <a:p>
            <a:pPr algn="r"/>
            <a:r>
              <a:rPr lang="en-US" b="1" i="1" dirty="0" smtClean="0"/>
              <a:t>“Progress </a:t>
            </a:r>
            <a:r>
              <a:rPr lang="en-US" b="1" i="1" dirty="0" err="1" smtClean="0"/>
              <a:t>Throught</a:t>
            </a:r>
            <a:r>
              <a:rPr lang="en-US" b="1" i="1" dirty="0" smtClean="0"/>
              <a:t> Effective Science”</a:t>
            </a:r>
          </a:p>
          <a:p>
            <a:pPr algn="r"/>
            <a:r>
              <a:rPr lang="en-US" b="1" i="1" dirty="0" smtClean="0"/>
              <a:t> AAG-2026 Conference, </a:t>
            </a:r>
            <a:r>
              <a:rPr lang="en-GB" b="1" i="1" dirty="0" smtClean="0"/>
              <a:t>Dilijan</a:t>
            </a:r>
          </a:p>
          <a:p>
            <a:pPr algn="r"/>
            <a:r>
              <a:rPr lang="en-GB" b="1" i="1" dirty="0" smtClean="0"/>
              <a:t> May 11-16, 2026</a:t>
            </a:r>
            <a:endParaRPr lang="en-GB" b="1" i="1" dirty="0"/>
          </a:p>
        </p:txBody>
      </p:sp>
      <p:pic>
        <p:nvPicPr>
          <p:cNvPr id="8" name="Picture 4" descr="ՀՀ ԿԳՄՍՆ | Բարձրագույն կրթության և գիտության կոմիտե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13757" r="12790" b="13953"/>
          <a:stretch/>
        </p:blipFill>
        <p:spPr bwMode="auto">
          <a:xfrm>
            <a:off x="2813760" y="4379407"/>
            <a:ext cx="920040" cy="9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https://lens.usercontent.google.com/image?vsrid=CJaZtd7j2Ni9bhACGAEiJGMwMDUyYmM1LTAyZjgtNGUwYy04YjhkLWVjNTM2Zjg3NjRlYzJ8IgJyZCgkQnQKLmxmZS1kdW1teTowYzZhNzg0MC0zZTI0LTRkMWEtOGY4Ny02ODE5NzkwMjE5ZWMSQgpAL2Jucy9yZC9ib3JnL3JkL2Jucy9sZW5zLWZyb250ZW5kLWFwaS9wcm9kLmxlbnMtZnJvbnRlbmQtYXBpLzEyMTj52PDrgaeUAw&amp;gsessionid=YX0sVZF-8r6hntJWep_9GSugX5dA_WLDFarXfvfncMkwOcB1aotJ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12062"/>
            <a:ext cx="48487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s://ci3.googleusercontent.com/meips/ADKq_NbVtQaXg0DWQNvGN7ytGk3uk5nm1aiBgeYZX5dGK2WnKucqG9R11FXBmte_LaLe1xdX_ghW5L3KHdEQLPEUiY1rXpMlsnaliyLiD1o=s0-d-e1-ft#https://pes26.aanl.am/upload/images/image/Banner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9" y="5486400"/>
            <a:ext cx="3785151" cy="112567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102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Graph</vt:lpstr>
      <vt:lpstr>GALLIUM-68 MEDICAL ISOTOPE PRODUCTION USING C18 CYCLOTRON PROTON BEAM Armine Grigoryan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32</cp:revision>
  <dcterms:created xsi:type="dcterms:W3CDTF">2026-05-07T09:35:47Z</dcterms:created>
  <dcterms:modified xsi:type="dcterms:W3CDTF">2026-05-13T21:38:16Z</dcterms:modified>
</cp:coreProperties>
</file>